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  <p:sldMasterId id="2147483661" r:id="rId2"/>
  </p:sldMasterIdLst>
  <p:notesMasterIdLst>
    <p:notesMasterId r:id="rId15"/>
  </p:notesMasterIdLst>
  <p:handoutMasterIdLst>
    <p:handoutMasterId r:id="rId16"/>
  </p:handoutMasterIdLst>
  <p:sldIdLst>
    <p:sldId id="256" r:id="rId3"/>
    <p:sldId id="257" r:id="rId4"/>
    <p:sldId id="258" r:id="rId5"/>
    <p:sldId id="259" r:id="rId6"/>
    <p:sldId id="260" r:id="rId7"/>
    <p:sldId id="265" r:id="rId8"/>
    <p:sldId id="261" r:id="rId9"/>
    <p:sldId id="262" r:id="rId10"/>
    <p:sldId id="263" r:id="rId11"/>
    <p:sldId id="264" r:id="rId12"/>
    <p:sldId id="266" r:id="rId13"/>
    <p:sldId id="267" r:id="rId14"/>
  </p:sldIdLst>
  <p:sldSz cx="10080625" cy="7559675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1272" y="72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A4E8BF-0EC3-46B4-BBA2-1358616313BE}" type="datetimeFigureOut">
              <a:rPr lang="fr-FR" smtClean="0"/>
              <a:t>03/05/2020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2D187-90E0-474B-B762-B7D86BD5E05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411092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B0DCA4-0423-4A5D-9902-3A1C65FD014D}" type="datetimeFigureOut">
              <a:rPr lang="fr-FR" smtClean="0"/>
              <a:t>03/05/2020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01688"/>
            <a:ext cx="5346700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31F60-2B93-48EF-9BC7-5678E865F37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6558677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131F60-2B93-48EF-9BC7-5678E865F375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76622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31F60-2B93-48EF-9BC7-5678E865F375}" type="slidenum">
              <a:rPr lang="fr-FR" smtClean="0"/>
              <a:t>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26570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endParaRPr lang="fr-FR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endParaRPr lang="fr-FR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endParaRPr lang="fr-FR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346392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656748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36000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346392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656748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endParaRPr lang="fr-FR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600" b="0" strike="noStrike" spc="-1">
              <a:solidFill>
                <a:srgbClr val="1C1C1C"/>
              </a:solidFill>
              <a:latin typeface="Source Sans Pro Light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endParaRPr lang="fr-FR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endParaRPr lang="fr-FR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endParaRPr lang="fr-FR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360000" y="360000"/>
            <a:ext cx="9360000" cy="41731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600" b="0" strike="noStrike" spc="-1">
              <a:solidFill>
                <a:srgbClr val="1C1C1C"/>
              </a:solidFill>
              <a:latin typeface="Source Sans Pro Light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endParaRPr lang="fr-FR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endParaRPr lang="fr-FR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600" b="0" strike="noStrike" spc="-1">
              <a:solidFill>
                <a:srgbClr val="1C1C1C"/>
              </a:solidFill>
              <a:latin typeface="Source Sans Pro Light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endParaRPr lang="fr-FR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endParaRPr lang="fr-FR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endParaRPr lang="fr-FR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endParaRPr lang="fr-FR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endParaRPr lang="fr-FR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346392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656748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36000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5" name="PlaceHolder 6"/>
          <p:cNvSpPr>
            <a:spLocks noGrp="1"/>
          </p:cNvSpPr>
          <p:nvPr>
            <p:ph type="body"/>
          </p:nvPr>
        </p:nvSpPr>
        <p:spPr>
          <a:xfrm>
            <a:off x="346392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6" name="PlaceHolder 7"/>
          <p:cNvSpPr>
            <a:spLocks noGrp="1"/>
          </p:cNvSpPr>
          <p:nvPr>
            <p:ph type="body"/>
          </p:nvPr>
        </p:nvSpPr>
        <p:spPr>
          <a:xfrm>
            <a:off x="656748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endParaRPr lang="fr-FR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endParaRPr lang="fr-FR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endParaRPr lang="fr-FR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360000" y="360000"/>
            <a:ext cx="9360000" cy="41731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600" b="0" strike="noStrike" spc="-1">
              <a:solidFill>
                <a:srgbClr val="1C1C1C"/>
              </a:solidFill>
              <a:latin typeface="Source Sans Pro Light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endParaRPr lang="fr-FR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endParaRPr lang="fr-FR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endParaRPr lang="fr-FR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stomShape 1"/>
          <p:cNvSpPr/>
          <p:nvPr/>
        </p:nvSpPr>
        <p:spPr>
          <a:xfrm>
            <a:off x="0" y="180000"/>
            <a:ext cx="9720000" cy="1260000"/>
          </a:xfrm>
          <a:prstGeom prst="rect">
            <a:avLst/>
          </a:prstGeom>
          <a:solidFill>
            <a:srgbClr val="E74C3C"/>
          </a:solidFill>
          <a:ln w="72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" name="CustomShape 2"/>
          <p:cNvSpPr/>
          <p:nvPr/>
        </p:nvSpPr>
        <p:spPr>
          <a:xfrm>
            <a:off x="7560000" y="6840000"/>
            <a:ext cx="2520000" cy="540000"/>
          </a:xfrm>
          <a:prstGeom prst="rect">
            <a:avLst/>
          </a:prstGeom>
          <a:solidFill>
            <a:srgbClr val="E74C3C"/>
          </a:solidFill>
          <a:ln w="72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900000" y="6840000"/>
            <a:ext cx="6480000" cy="540000"/>
          </a:xfrm>
          <a:prstGeom prst="rect">
            <a:avLst/>
          </a:prstGeom>
          <a:solidFill>
            <a:srgbClr val="BDC3C7"/>
          </a:solidFill>
          <a:ln w="72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180000" y="6840000"/>
            <a:ext cx="540000" cy="540000"/>
          </a:xfrm>
          <a:prstGeom prst="rect">
            <a:avLst/>
          </a:prstGeom>
          <a:noFill/>
          <a:ln w="72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fr-FR" sz="3200" b="1" strike="noStrike" spc="-1">
                <a:solidFill>
                  <a:srgbClr val="FFFFFF"/>
                </a:solidFill>
                <a:latin typeface="Source Sans Pro Black"/>
              </a:rPr>
              <a:t>Cliquez pour éditer le format du texte-titre</a:t>
            </a: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spcAft>
                <a:spcPts val="1142"/>
              </a:spcAft>
            </a:pPr>
            <a:r>
              <a:rPr lang="fr-FR" sz="2600" b="1" strike="noStrike" spc="-1">
                <a:solidFill>
                  <a:srgbClr val="1C1C1C"/>
                </a:solidFill>
                <a:latin typeface="Source Sans Pro Semibold"/>
              </a:rPr>
              <a:t>Cliquez pour éditer le format du plan de texte</a:t>
            </a:r>
          </a:p>
          <a:p>
            <a:pPr marL="288000" lvl="1">
              <a:spcAft>
                <a:spcPts val="1134"/>
              </a:spcAft>
            </a:pPr>
            <a:r>
              <a:rPr lang="fr-FR" sz="2200" b="0" strike="noStrike" spc="-1">
                <a:solidFill>
                  <a:srgbClr val="1C1C1C"/>
                </a:solidFill>
                <a:latin typeface="Source Sans Pro Light"/>
              </a:rPr>
              <a:t>Second niveau de plan</a:t>
            </a:r>
          </a:p>
          <a:p>
            <a:pPr marL="576000" lvl="2">
              <a:spcAft>
                <a:spcPts val="850"/>
              </a:spcAft>
            </a:pPr>
            <a:r>
              <a:rPr lang="fr-FR" sz="1800" b="0" strike="noStrike" spc="-1">
                <a:solidFill>
                  <a:srgbClr val="1C1C1C"/>
                </a:solidFill>
                <a:latin typeface="Source Sans Pro Light"/>
              </a:rPr>
              <a:t>Troisième niveau de plan</a:t>
            </a:r>
          </a:p>
          <a:p>
            <a:pPr marL="864000" lvl="3">
              <a:spcAft>
                <a:spcPts val="567"/>
              </a:spcAft>
            </a:pPr>
            <a:r>
              <a:rPr lang="fr-FR" sz="1600" b="0" strike="noStrike" spc="-1">
                <a:solidFill>
                  <a:srgbClr val="1C1C1C"/>
                </a:solidFill>
                <a:latin typeface="Source Sans Pro Light"/>
              </a:rPr>
              <a:t>Quatrième niveau de plan</a:t>
            </a:r>
          </a:p>
          <a:p>
            <a:pPr marL="1152000" lvl="4">
              <a:spcAft>
                <a:spcPts val="283"/>
              </a:spcAft>
            </a:pPr>
            <a:r>
              <a:rPr lang="fr-FR" sz="1600" b="0" strike="noStrike" spc="-1">
                <a:solidFill>
                  <a:srgbClr val="1C1C1C"/>
                </a:solidFill>
                <a:latin typeface="Source Sans Pro Light"/>
              </a:rPr>
              <a:t>Cinquième niveau de plan</a:t>
            </a:r>
          </a:p>
          <a:p>
            <a:pPr marL="1440000" lvl="5">
              <a:spcAft>
                <a:spcPts val="283"/>
              </a:spcAft>
            </a:pPr>
            <a:r>
              <a:rPr lang="fr-FR" sz="1600" b="0" strike="noStrike" spc="-1">
                <a:solidFill>
                  <a:srgbClr val="1C1C1C"/>
                </a:solidFill>
                <a:latin typeface="Source Sans Pro Light"/>
              </a:rPr>
              <a:t>Sixième niveau de plan</a:t>
            </a:r>
          </a:p>
          <a:p>
            <a:pPr marL="1728000" lvl="6">
              <a:spcAft>
                <a:spcPts val="283"/>
              </a:spcAft>
            </a:pPr>
            <a:r>
              <a:rPr lang="fr-FR" sz="1600" b="0" strike="noStrike" spc="-1">
                <a:solidFill>
                  <a:srgbClr val="1C1C1C"/>
                </a:solidFill>
                <a:latin typeface="Source Sans Pro Light"/>
              </a:rPr>
              <a:t>Septième niveau de plan</a:t>
            </a:r>
          </a:p>
        </p:txBody>
      </p:sp>
      <p:sp>
        <p:nvSpPr>
          <p:cNvPr id="6" name="PlaceHolder 7"/>
          <p:cNvSpPr>
            <a:spLocks noGrp="1"/>
          </p:cNvSpPr>
          <p:nvPr>
            <p:ph type="dt"/>
          </p:nvPr>
        </p:nvSpPr>
        <p:spPr>
          <a:xfrm>
            <a:off x="7560000" y="6840000"/>
            <a:ext cx="2340000" cy="521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r"/>
            <a:endParaRPr lang="fr-FR" sz="1800" b="1" strike="noStrike" spc="-1" dirty="0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ftr"/>
          </p:nvPr>
        </p:nvSpPr>
        <p:spPr>
          <a:xfrm>
            <a:off x="1080000" y="6840000"/>
            <a:ext cx="3240000" cy="54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1800" b="1" strike="noStrike" spc="-1" dirty="0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8" name="PlaceHolder 9"/>
          <p:cNvSpPr>
            <a:spLocks noGrp="1"/>
          </p:cNvSpPr>
          <p:nvPr>
            <p:ph type="sldNum"/>
          </p:nvPr>
        </p:nvSpPr>
        <p:spPr>
          <a:xfrm>
            <a:off x="180000" y="6840000"/>
            <a:ext cx="540000" cy="54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fld id="{0C5AE24F-0C47-45ED-AE3D-B45134DC398C}" type="slidenum">
              <a:rPr lang="fr-FR" sz="1800" b="1" strike="noStrike" spc="-1">
                <a:solidFill>
                  <a:srgbClr val="FFFFFF"/>
                </a:solidFill>
                <a:latin typeface="Source Sans Pro Black"/>
              </a:rPr>
              <a:t>‹N°›</a:t>
            </a:fld>
            <a:endParaRPr lang="fr-FR" sz="1800" b="1" strike="noStrike" spc="-1" dirty="0">
              <a:solidFill>
                <a:srgbClr val="FFFFFF"/>
              </a:solidFill>
              <a:latin typeface="Source Sans Pro Black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0" y="3150000"/>
            <a:ext cx="9720000" cy="1260000"/>
          </a:xfrm>
          <a:prstGeom prst="rect">
            <a:avLst/>
          </a:prstGeom>
          <a:solidFill>
            <a:srgbClr val="E74C3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" name="PlaceHolder 2"/>
          <p:cNvSpPr>
            <a:spLocks noGrp="1"/>
          </p:cNvSpPr>
          <p:nvPr>
            <p:ph type="title"/>
          </p:nvPr>
        </p:nvSpPr>
        <p:spPr>
          <a:xfrm>
            <a:off x="360000" y="3330000"/>
            <a:ext cx="9360000" cy="900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fr-FR" sz="3200" b="1" strike="noStrike" spc="-1">
                <a:solidFill>
                  <a:srgbClr val="FFFFFF"/>
                </a:solidFill>
                <a:latin typeface="Source Sans Pro Black"/>
              </a:rPr>
              <a:t>Cliquez pour éditer le format du texte-titre</a:t>
            </a: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540000" y="4680000"/>
            <a:ext cx="9180000" cy="2520000"/>
          </a:xfrm>
          <a:prstGeom prst="rect">
            <a:avLst/>
          </a:prstGeom>
        </p:spPr>
        <p:txBody>
          <a:bodyPr lIns="0" tIns="0" rIns="0" bIns="0">
            <a:normAutofit fontScale="94000"/>
          </a:bodyPr>
          <a:lstStyle/>
          <a:p>
            <a:pPr>
              <a:spcAft>
                <a:spcPts val="1142"/>
              </a:spcAft>
            </a:pPr>
            <a:r>
              <a:rPr lang="fr-FR" sz="2600" b="1" strike="noStrike" spc="-1">
                <a:solidFill>
                  <a:srgbClr val="1C1C1C"/>
                </a:solidFill>
                <a:latin typeface="Source Sans Pro Semibold"/>
              </a:rPr>
              <a:t>Cliquez pour éditer le format du plan de texte</a:t>
            </a:r>
          </a:p>
          <a:p>
            <a:pPr marL="288000" lvl="1">
              <a:spcAft>
                <a:spcPts val="1131"/>
              </a:spcAft>
            </a:pPr>
            <a:r>
              <a:rPr lang="fr-FR" sz="2200" b="0" strike="noStrike" spc="-1">
                <a:solidFill>
                  <a:srgbClr val="1C1C1C"/>
                </a:solidFill>
                <a:latin typeface="Source Sans Pro Light"/>
              </a:rPr>
              <a:t>Second niveau de plan</a:t>
            </a:r>
          </a:p>
          <a:p>
            <a:pPr marL="576000" lvl="2">
              <a:spcAft>
                <a:spcPts val="850"/>
              </a:spcAft>
            </a:pPr>
            <a:r>
              <a:rPr lang="fr-FR" sz="1800" b="0" strike="noStrike" spc="-1">
                <a:solidFill>
                  <a:srgbClr val="1C1C1C"/>
                </a:solidFill>
                <a:latin typeface="Source Sans Pro Light"/>
              </a:rPr>
              <a:t>Troisième niveau de plan</a:t>
            </a:r>
          </a:p>
          <a:p>
            <a:pPr marL="864000" lvl="3">
              <a:spcAft>
                <a:spcPts val="567"/>
              </a:spcAft>
            </a:pPr>
            <a:r>
              <a:rPr lang="fr-FR" sz="1600" b="0" strike="noStrike" spc="-1">
                <a:solidFill>
                  <a:srgbClr val="1C1C1C"/>
                </a:solidFill>
                <a:latin typeface="Source Sans Pro Light"/>
              </a:rPr>
              <a:t>Quatrième niveau de plan</a:t>
            </a:r>
          </a:p>
          <a:p>
            <a:pPr marL="1152000" lvl="4">
              <a:spcAft>
                <a:spcPts val="283"/>
              </a:spcAft>
            </a:pPr>
            <a:r>
              <a:rPr lang="fr-FR" sz="1600" b="0" strike="noStrike" spc="-1">
                <a:solidFill>
                  <a:srgbClr val="1C1C1C"/>
                </a:solidFill>
                <a:latin typeface="Source Sans Pro Light"/>
              </a:rPr>
              <a:t>Cinquième niveau de plan</a:t>
            </a:r>
          </a:p>
          <a:p>
            <a:pPr marL="1440000" lvl="5">
              <a:spcAft>
                <a:spcPts val="283"/>
              </a:spcAft>
            </a:pPr>
            <a:r>
              <a:rPr lang="fr-FR" sz="1600" b="0" strike="noStrike" spc="-1">
                <a:solidFill>
                  <a:srgbClr val="1C1C1C"/>
                </a:solidFill>
                <a:latin typeface="Source Sans Pro Light"/>
              </a:rPr>
              <a:t>Sixième niveau de plan</a:t>
            </a:r>
          </a:p>
          <a:p>
            <a:pPr marL="1728000" lvl="6">
              <a:spcAft>
                <a:spcPts val="283"/>
              </a:spcAft>
            </a:pPr>
            <a:r>
              <a:rPr lang="fr-FR" sz="1600" b="0" strike="noStrike" spc="-1">
                <a:solidFill>
                  <a:srgbClr val="1C1C1C"/>
                </a:solidFill>
                <a:latin typeface="Source Sans Pro Light"/>
              </a:rPr>
              <a:t>Septième niveau de plan</a:t>
            </a:r>
          </a:p>
        </p:txBody>
      </p:sp>
      <p:sp>
        <p:nvSpPr>
          <p:cNvPr id="48" name="PlaceHolder 4"/>
          <p:cNvSpPr>
            <a:spLocks noGrp="1"/>
          </p:cNvSpPr>
          <p:nvPr>
            <p:ph type="dt"/>
          </p:nvPr>
        </p:nvSpPr>
        <p:spPr>
          <a:xfrm>
            <a:off x="7560000" y="6840000"/>
            <a:ext cx="2340000" cy="54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1" strike="noStrike" spc="-1" dirty="0">
              <a:solidFill>
                <a:srgbClr val="E74C3C"/>
              </a:solidFill>
              <a:latin typeface="Source Sans Pro Black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ftr"/>
          </p:nvPr>
        </p:nvSpPr>
        <p:spPr>
          <a:xfrm>
            <a:off x="1080000" y="6840000"/>
            <a:ext cx="3240000" cy="540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1800" b="1" strike="noStrike" spc="-1" dirty="0">
              <a:solidFill>
                <a:srgbClr val="E74C3C"/>
              </a:solidFill>
              <a:latin typeface="Source Sans Pro Black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sldNum"/>
          </p:nvPr>
        </p:nvSpPr>
        <p:spPr>
          <a:xfrm>
            <a:off x="180000" y="6840000"/>
            <a:ext cx="540000" cy="5400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fld id="{C32A6C72-DBD9-4300-AA34-4CD461B1F340}" type="slidenum">
              <a:rPr lang="fr-FR" sz="1800" b="1" strike="noStrike" spc="-1">
                <a:solidFill>
                  <a:srgbClr val="E74C3C"/>
                </a:solidFill>
                <a:latin typeface="Source Sans Pro Black"/>
              </a:rPr>
              <a:t>‹N°›</a:t>
            </a:fld>
            <a:endParaRPr lang="fr-FR" sz="1800" b="1" strike="noStrike" spc="-1" dirty="0">
              <a:solidFill>
                <a:srgbClr val="E74C3C"/>
              </a:solidFill>
              <a:latin typeface="Source Sans Pro Black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dt="0"/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387962" y="333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fr-FR" sz="3200" b="1" strike="noStrike" spc="-1" dirty="0">
                <a:solidFill>
                  <a:srgbClr val="FFFFFF"/>
                </a:solidFill>
                <a:latin typeface="Source Sans Pro Black"/>
              </a:rPr>
              <a:t>Reprise de l’activité </a:t>
            </a:r>
            <a:r>
              <a:rPr lang="fr-FR" sz="3200" b="1" strike="noStrike" spc="-1" dirty="0" smtClean="0">
                <a:solidFill>
                  <a:srgbClr val="FFFFFF"/>
                </a:solidFill>
                <a:latin typeface="Source Sans Pro Black"/>
              </a:rPr>
              <a:t>Association </a:t>
            </a:r>
            <a:r>
              <a:rPr lang="fr-FR" sz="3200" b="1" strike="noStrike" spc="-1" dirty="0">
                <a:solidFill>
                  <a:srgbClr val="FFFFFF"/>
                </a:solidFill>
                <a:latin typeface="Source Sans Pro Black"/>
              </a:rPr>
              <a:t>Vélivole de Tarbes</a:t>
            </a:r>
          </a:p>
        </p:txBody>
      </p:sp>
      <p:sp>
        <p:nvSpPr>
          <p:cNvPr id="88" name="TextShape 2"/>
          <p:cNvSpPr txBox="1"/>
          <p:nvPr/>
        </p:nvSpPr>
        <p:spPr>
          <a:xfrm>
            <a:off x="540000" y="4680000"/>
            <a:ext cx="9180000" cy="25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r>
              <a:rPr lang="fr-FR" sz="1600" b="0" strike="noStrike" spc="-1" dirty="0">
                <a:solidFill>
                  <a:srgbClr val="1C1C1C"/>
                </a:solidFill>
                <a:latin typeface="Source Sans Pro Light"/>
              </a:rPr>
              <a:t>Version </a:t>
            </a:r>
            <a:r>
              <a:rPr lang="fr-FR" sz="1600" spc="-1" dirty="0">
                <a:solidFill>
                  <a:srgbClr val="1C1C1C"/>
                </a:solidFill>
                <a:latin typeface="Source Sans Pro Light"/>
              </a:rPr>
              <a:t>3</a:t>
            </a:r>
            <a:r>
              <a:rPr lang="fr-FR" sz="1600" b="0" strike="noStrike" spc="-1" dirty="0">
                <a:solidFill>
                  <a:srgbClr val="1C1C1C"/>
                </a:solidFill>
                <a:latin typeface="Source Sans Pro Light"/>
              </a:rPr>
              <a:t> - </a:t>
            </a:r>
            <a:r>
              <a:rPr lang="fr-FR" sz="1600" spc="-1" dirty="0">
                <a:solidFill>
                  <a:srgbClr val="1C1C1C"/>
                </a:solidFill>
                <a:latin typeface="Source Sans Pro Light"/>
              </a:rPr>
              <a:t>3</a:t>
            </a:r>
            <a:r>
              <a:rPr lang="fr-FR" sz="1600" spc="-1" dirty="0" smtClean="0">
                <a:solidFill>
                  <a:srgbClr val="1C1C1C"/>
                </a:solidFill>
                <a:latin typeface="Source Sans Pro Light"/>
              </a:rPr>
              <a:t> </a:t>
            </a:r>
            <a:r>
              <a:rPr lang="fr-FR" sz="1600" spc="-1" dirty="0" smtClean="0">
                <a:solidFill>
                  <a:srgbClr val="1C1C1C"/>
                </a:solidFill>
                <a:latin typeface="Source Sans Pro Light"/>
              </a:rPr>
              <a:t>mai</a:t>
            </a:r>
            <a:r>
              <a:rPr lang="fr-FR" sz="1600" b="0" strike="noStrike" spc="-1" dirty="0" smtClean="0">
                <a:solidFill>
                  <a:srgbClr val="1C1C1C"/>
                </a:solidFill>
                <a:latin typeface="Source Sans Pro Light"/>
              </a:rPr>
              <a:t> </a:t>
            </a:r>
            <a:r>
              <a:rPr lang="fr-FR" sz="1600" b="0" strike="noStrike" spc="-1" dirty="0">
                <a:solidFill>
                  <a:srgbClr val="1C1C1C"/>
                </a:solidFill>
                <a:latin typeface="Source Sans Pro Light"/>
              </a:rPr>
              <a:t>2020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287784" y="0"/>
            <a:ext cx="5231597" cy="2952223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8985" y="4484476"/>
            <a:ext cx="3881396" cy="291104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fr-FR" sz="3200" b="1" strike="noStrike" spc="-1" dirty="0">
                <a:solidFill>
                  <a:srgbClr val="FFFFFF"/>
                </a:solidFill>
                <a:latin typeface="Source Sans Pro Black"/>
              </a:rPr>
              <a:t>A la fin de la journée</a:t>
            </a:r>
          </a:p>
        </p:txBody>
      </p:sp>
      <p:sp>
        <p:nvSpPr>
          <p:cNvPr id="104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 dirty="0">
                <a:solidFill>
                  <a:srgbClr val="1C1C1C"/>
                </a:solidFill>
                <a:latin typeface="Source Sans Pro Semibold"/>
              </a:rPr>
              <a:t>Nettoyer l’extérieur des planeurs, </a:t>
            </a:r>
            <a:r>
              <a:rPr lang="fr-FR" sz="2000" b="1" strike="noStrike" spc="-1" dirty="0" smtClean="0">
                <a:solidFill>
                  <a:srgbClr val="1C1C1C"/>
                </a:solidFill>
                <a:latin typeface="Source Sans Pro Semibold"/>
              </a:rPr>
              <a:t> jeter </a:t>
            </a:r>
            <a:r>
              <a:rPr lang="fr-FR" sz="2000" b="1" strike="noStrike" spc="-1" dirty="0">
                <a:solidFill>
                  <a:srgbClr val="1C1C1C"/>
                </a:solidFill>
                <a:latin typeface="Source Sans Pro Semibold"/>
              </a:rPr>
              <a:t>l’eau et rincer la peau de </a:t>
            </a:r>
            <a:r>
              <a:rPr lang="fr-FR" sz="2000" b="1" strike="noStrike" spc="-1" dirty="0" smtClean="0">
                <a:solidFill>
                  <a:srgbClr val="1C1C1C"/>
                </a:solidFill>
                <a:latin typeface="Source Sans Pro Semibold"/>
              </a:rPr>
              <a:t>chamois.</a:t>
            </a:r>
            <a:endParaRPr lang="fr-FR" sz="2000" b="1" strike="noStrike" spc="-1" dirty="0">
              <a:solidFill>
                <a:srgbClr val="1C1C1C"/>
              </a:solidFill>
              <a:latin typeface="Source Sans Pro Semibold"/>
            </a:endParaRPr>
          </a:p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 dirty="0">
                <a:solidFill>
                  <a:srgbClr val="1C1C1C"/>
                </a:solidFill>
                <a:latin typeface="Source Sans Pro Semibold"/>
              </a:rPr>
              <a:t>Rentrer les </a:t>
            </a:r>
            <a:r>
              <a:rPr lang="fr-FR" sz="2000" b="1" strike="noStrike" spc="-1" dirty="0" smtClean="0">
                <a:solidFill>
                  <a:srgbClr val="1C1C1C"/>
                </a:solidFill>
                <a:latin typeface="Source Sans Pro Semibold"/>
              </a:rPr>
              <a:t>machines.</a:t>
            </a:r>
            <a:endParaRPr lang="fr-FR" sz="2000" b="1" strike="noStrike" spc="-1" dirty="0">
              <a:solidFill>
                <a:srgbClr val="1C1C1C"/>
              </a:solidFill>
              <a:latin typeface="Source Sans Pro Semibold"/>
            </a:endParaRPr>
          </a:p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 dirty="0">
                <a:solidFill>
                  <a:srgbClr val="1C1C1C"/>
                </a:solidFill>
                <a:latin typeface="Source Sans Pro Semibold"/>
              </a:rPr>
              <a:t>Se désinfecter les </a:t>
            </a:r>
            <a:r>
              <a:rPr lang="fr-FR" sz="2000" b="1" strike="noStrike" spc="-1" dirty="0" smtClean="0">
                <a:solidFill>
                  <a:srgbClr val="1C1C1C"/>
                </a:solidFill>
                <a:latin typeface="Source Sans Pro Semibold"/>
              </a:rPr>
              <a:t>mains.</a:t>
            </a:r>
            <a:endParaRPr lang="fr-FR" sz="2000" b="1" strike="noStrike" spc="-1" dirty="0">
              <a:solidFill>
                <a:srgbClr val="1C1C1C"/>
              </a:solidFill>
              <a:latin typeface="Source Sans Pro Semibold"/>
            </a:endParaRPr>
          </a:p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 dirty="0">
                <a:solidFill>
                  <a:srgbClr val="1C1C1C"/>
                </a:solidFill>
                <a:latin typeface="Source Sans Pro Semibold"/>
              </a:rPr>
              <a:t>Pour rappel, pas de </a:t>
            </a:r>
            <a:r>
              <a:rPr lang="fr-FR" sz="2000" b="1" strike="noStrike" spc="-1" dirty="0" smtClean="0">
                <a:solidFill>
                  <a:srgbClr val="1C1C1C"/>
                </a:solidFill>
                <a:latin typeface="Source Sans Pro Semibold"/>
              </a:rPr>
              <a:t>pot </a:t>
            </a:r>
            <a:r>
              <a:rPr lang="fr-FR" sz="2000" b="1" strike="noStrike" spc="-1" dirty="0">
                <a:solidFill>
                  <a:srgbClr val="1C1C1C"/>
                </a:solidFill>
                <a:latin typeface="Source Sans Pro Semibold"/>
              </a:rPr>
              <a:t>au bar ou repas. Restez à l’extérieur et conserver votre masque.</a:t>
            </a:r>
          </a:p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 dirty="0">
                <a:solidFill>
                  <a:srgbClr val="1C1C1C"/>
                </a:solidFill>
                <a:latin typeface="Source Sans Pro Semibold"/>
              </a:rPr>
              <a:t>Pas de regroupement de plus de 10 personnes.</a:t>
            </a:r>
          </a:p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 dirty="0">
                <a:solidFill>
                  <a:srgbClr val="1C1C1C"/>
                </a:solidFill>
                <a:latin typeface="Source Sans Pro Semibold"/>
              </a:rPr>
              <a:t>Se désinfecter les mains avant de reprendre sa </a:t>
            </a:r>
            <a:r>
              <a:rPr lang="fr-FR" sz="2000" b="1" strike="noStrike" spc="-1" dirty="0" smtClean="0">
                <a:solidFill>
                  <a:srgbClr val="1C1C1C"/>
                </a:solidFill>
                <a:latin typeface="Source Sans Pro Semibold"/>
              </a:rPr>
              <a:t>voiture.</a:t>
            </a:r>
            <a:endParaRPr lang="fr-FR" sz="2000" b="1" strike="noStrike" spc="-1" dirty="0">
              <a:solidFill>
                <a:srgbClr val="1C1C1C"/>
              </a:solidFill>
              <a:latin typeface="Source Sans Pro Semibold"/>
            </a:endParaRPr>
          </a:p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 dirty="0">
                <a:solidFill>
                  <a:srgbClr val="1C1C1C"/>
                </a:solidFill>
                <a:latin typeface="Source Sans Pro Semibold"/>
              </a:rPr>
              <a:t>Enlever son masque une fois dans sa </a:t>
            </a:r>
            <a:r>
              <a:rPr lang="fr-FR" sz="2000" b="1" strike="noStrike" spc="-1" dirty="0" smtClean="0">
                <a:solidFill>
                  <a:srgbClr val="1C1C1C"/>
                </a:solidFill>
                <a:latin typeface="Source Sans Pro Semibold"/>
              </a:rPr>
              <a:t>voiture.</a:t>
            </a:r>
            <a:endParaRPr lang="fr-FR" sz="2000" b="1" strike="noStrike" spc="-1" dirty="0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dirty="0" smtClean="0">
                <a:solidFill>
                  <a:schemeClr val="bg1"/>
                </a:solidFill>
                <a:latin typeface="Source Sans Pro" pitchFamily="34" charset="0"/>
                <a:ea typeface="Source Sans Pro" pitchFamily="34" charset="0"/>
              </a:rPr>
              <a:t>Organisation résumée</a:t>
            </a:r>
            <a:endParaRPr lang="fr-FR" sz="3200" b="1" dirty="0">
              <a:solidFill>
                <a:schemeClr val="bg1"/>
              </a:solidFill>
              <a:latin typeface="Source Sans Pro" pitchFamily="34" charset="0"/>
              <a:ea typeface="Source Sans Pro" pitchFamily="34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/>
          </p:nvPr>
        </p:nvSpPr>
        <p:spPr>
          <a:xfrm>
            <a:off x="431800" y="1547589"/>
            <a:ext cx="9180000" cy="4824536"/>
          </a:xfrm>
        </p:spPr>
        <p:txBody>
          <a:bodyPr>
            <a:normAutofit fontScale="92500" lnSpcReduction="20000"/>
          </a:bodyPr>
          <a:lstStyle/>
          <a:p>
            <a:r>
              <a:rPr lang="fr-FR" sz="2600" b="1" dirty="0" smtClean="0">
                <a:latin typeface="Source Sans Pro" pitchFamily="34" charset="0"/>
                <a:ea typeface="Source Sans Pro" pitchFamily="34" charset="0"/>
              </a:rPr>
              <a:t>Chacun son masque</a:t>
            </a:r>
          </a:p>
          <a:p>
            <a:endParaRPr lang="fr-FR" sz="2600" b="1" dirty="0" smtClean="0">
              <a:latin typeface="Source Sans Pro" pitchFamily="34" charset="0"/>
              <a:ea typeface="Source Sans Pro" pitchFamily="34" charset="0"/>
            </a:endParaRPr>
          </a:p>
          <a:p>
            <a:r>
              <a:rPr lang="fr-FR" sz="2600" b="1" dirty="0" smtClean="0">
                <a:latin typeface="Source Sans Pro" pitchFamily="34" charset="0"/>
                <a:ea typeface="Source Sans Pro" pitchFamily="34" charset="0"/>
              </a:rPr>
              <a:t>Pas de groupe &gt; à 10 personnes</a:t>
            </a:r>
          </a:p>
          <a:p>
            <a:endParaRPr lang="fr-FR" sz="2600" b="1" dirty="0">
              <a:latin typeface="Source Sans Pro" pitchFamily="34" charset="0"/>
              <a:ea typeface="Source Sans Pro" pitchFamily="34" charset="0"/>
            </a:endParaRPr>
          </a:p>
          <a:p>
            <a:r>
              <a:rPr lang="fr-FR" sz="2600" b="1" dirty="0" smtClean="0">
                <a:latin typeface="Source Sans Pro" pitchFamily="34" charset="0"/>
                <a:ea typeface="Source Sans Pro" pitchFamily="34" charset="0"/>
              </a:rPr>
              <a:t>Au local : </a:t>
            </a:r>
            <a:r>
              <a:rPr lang="fr-FR" sz="2100" dirty="0" smtClean="0"/>
              <a:t>savon + eau, gel hydro-alcoolique, lingettes désinfectantes, 1 spray dans vaporisateur, poubelle spécifique. 4 personnes max dans le local.</a:t>
            </a:r>
          </a:p>
          <a:p>
            <a:endParaRPr lang="fr-FR" sz="2600" dirty="0" smtClean="0"/>
          </a:p>
          <a:p>
            <a:r>
              <a:rPr lang="fr-FR" sz="2600" b="1" dirty="0" smtClean="0">
                <a:latin typeface="Source Code Pro" pitchFamily="49" charset="0"/>
                <a:ea typeface="Source Code Pro" pitchFamily="49" charset="0"/>
              </a:rPr>
              <a:t>Au hangar: </a:t>
            </a:r>
            <a:r>
              <a:rPr lang="fr-FR" sz="1900" dirty="0" smtClean="0"/>
              <a:t>gel hydro-alcoolique, accès point d’eau atelier (1 à la fois,) chaque pilote prend la batterie de son planeur désinfectée. Poubelle spécifique</a:t>
            </a:r>
          </a:p>
          <a:p>
            <a:endParaRPr lang="fr-FR" sz="2600" dirty="0" smtClean="0"/>
          </a:p>
          <a:p>
            <a:r>
              <a:rPr lang="fr-FR" sz="2600" b="1" dirty="0" smtClean="0">
                <a:latin typeface="Source Sans Pro" pitchFamily="34" charset="0"/>
                <a:ea typeface="Source Sans Pro" pitchFamily="34" charset="0"/>
              </a:rPr>
              <a:t>Au starter </a:t>
            </a:r>
            <a:r>
              <a:rPr lang="fr-FR" sz="2600" b="1" dirty="0" smtClean="0">
                <a:latin typeface="Source Code Pro" pitchFamily="49" charset="0"/>
                <a:ea typeface="Source Code Pro" pitchFamily="49" charset="0"/>
              </a:rPr>
              <a:t>:</a:t>
            </a:r>
            <a:r>
              <a:rPr lang="fr-FR" sz="2600" b="1" dirty="0" smtClean="0"/>
              <a:t> </a:t>
            </a:r>
            <a:r>
              <a:rPr lang="fr-FR" sz="1900" dirty="0" smtClean="0"/>
              <a:t>lingettes, spray dans vaporisateurs, film alimentaire, ne pas s’échanger radio, micro, cartes, carnet de route….Poubelle spécifique</a:t>
            </a:r>
            <a:r>
              <a:rPr lang="fr-FR" sz="2600" dirty="0" smtClean="0"/>
              <a:t>.</a:t>
            </a:r>
          </a:p>
          <a:p>
            <a:endParaRPr lang="fr-FR" sz="2600" dirty="0"/>
          </a:p>
          <a:p>
            <a:r>
              <a:rPr lang="fr-FR" sz="2600" b="1" dirty="0" smtClean="0">
                <a:latin typeface="Source Sans Pro" pitchFamily="34" charset="0"/>
                <a:ea typeface="Source Sans Pro" pitchFamily="34" charset="0"/>
              </a:rPr>
              <a:t>Dans les planeurs : </a:t>
            </a:r>
            <a:r>
              <a:rPr lang="fr-FR" sz="1900" dirty="0" smtClean="0"/>
              <a:t>un paquet de lingettes désinfectantes</a:t>
            </a:r>
            <a:r>
              <a:rPr lang="fr-FR" sz="2600" dirty="0" smtClean="0"/>
              <a:t>.</a:t>
            </a:r>
          </a:p>
          <a:p>
            <a:endParaRPr lang="fr-FR" sz="2400" dirty="0"/>
          </a:p>
          <a:p>
            <a:r>
              <a:rPr lang="fr-FR" sz="2600" b="1" dirty="0" smtClean="0">
                <a:latin typeface="Source Sans Pro" pitchFamily="34" charset="0"/>
                <a:ea typeface="Source Sans Pro" pitchFamily="34" charset="0"/>
              </a:rPr>
              <a:t>Remplir les carnets de routes </a:t>
            </a:r>
            <a:r>
              <a:rPr lang="fr-FR" sz="1900" dirty="0" smtClean="0"/>
              <a:t>au starter après chaque vol avec son propre stylo.</a:t>
            </a:r>
            <a:endParaRPr lang="fr-FR" sz="1900" dirty="0"/>
          </a:p>
        </p:txBody>
      </p:sp>
    </p:spTree>
    <p:extLst>
      <p:ext uri="{BB962C8B-B14F-4D97-AF65-F5344CB8AC3E}">
        <p14:creationId xmlns:p14="http://schemas.microsoft.com/office/powerpoint/2010/main" val="4162666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816" y="1619597"/>
            <a:ext cx="9000752" cy="472539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223888" y="1835621"/>
            <a:ext cx="58785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Et les masques !!</a:t>
            </a:r>
            <a:endParaRPr lang="fr-FR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53326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fr-FR" sz="3200" b="1" strike="noStrike" spc="-1" dirty="0">
                <a:solidFill>
                  <a:srgbClr val="FFFFFF"/>
                </a:solidFill>
                <a:latin typeface="Source Sans Pro Black"/>
              </a:rPr>
              <a:t>Introduction</a:t>
            </a:r>
          </a:p>
        </p:txBody>
      </p:sp>
      <p:sp>
        <p:nvSpPr>
          <p:cNvPr id="90" name="TextShape 2"/>
          <p:cNvSpPr txBox="1"/>
          <p:nvPr/>
        </p:nvSpPr>
        <p:spPr>
          <a:xfrm>
            <a:off x="393102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94000"/>
          </a:bodyPr>
          <a:lstStyle/>
          <a:p>
            <a:pPr>
              <a:spcAft>
                <a:spcPts val="1142"/>
              </a:spcAft>
            </a:pPr>
            <a:r>
              <a:rPr lang="fr-FR" sz="2000" strike="noStrike" spc="-1" dirty="0">
                <a:solidFill>
                  <a:srgbClr val="1C1C1C"/>
                </a:solidFill>
                <a:latin typeface="Source Sans Pro Semibold"/>
              </a:rPr>
              <a:t>Suite aux dernières annonces gouvernementales, l’association prévoit une reprise progressive des vols à partir du mercredi 13 mai </a:t>
            </a:r>
            <a:r>
              <a:rPr lang="fr-FR" sz="2000" strike="noStrike" spc="-1" dirty="0" smtClean="0">
                <a:solidFill>
                  <a:srgbClr val="1C1C1C"/>
                </a:solidFill>
                <a:latin typeface="Source Sans Pro Semibold"/>
              </a:rPr>
              <a:t>2020, si la piste est tondue. Nous vous préviendrons.</a:t>
            </a:r>
          </a:p>
          <a:p>
            <a:pPr>
              <a:spcAft>
                <a:spcPts val="1142"/>
              </a:spcAft>
            </a:pPr>
            <a:endParaRPr lang="fr-FR" sz="2000" strike="noStrike" spc="-1" dirty="0">
              <a:solidFill>
                <a:srgbClr val="1C1C1C"/>
              </a:solidFill>
              <a:latin typeface="Source Sans Pro Semibold"/>
            </a:endParaRPr>
          </a:p>
          <a:p>
            <a:pPr>
              <a:spcAft>
                <a:spcPts val="1142"/>
              </a:spcAft>
            </a:pPr>
            <a:r>
              <a:rPr lang="fr-FR" sz="2000" strike="noStrike" spc="-1" dirty="0">
                <a:solidFill>
                  <a:srgbClr val="1C1C1C"/>
                </a:solidFill>
                <a:latin typeface="Source Sans Pro Semibold"/>
              </a:rPr>
              <a:t>Afin que cette reprise se passe bien, en plus des mesures générales, nous comptons sur vous pour appliquer </a:t>
            </a:r>
            <a:r>
              <a:rPr lang="fr-FR" sz="2000" strike="noStrike" spc="-1" dirty="0" smtClean="0">
                <a:solidFill>
                  <a:srgbClr val="1C1C1C"/>
                </a:solidFill>
                <a:latin typeface="Source Sans Pro Semibold"/>
              </a:rPr>
              <a:t>toutes les </a:t>
            </a:r>
            <a:r>
              <a:rPr lang="fr-FR" sz="2000" spc="-1" dirty="0" smtClean="0">
                <a:solidFill>
                  <a:srgbClr val="1C1C1C"/>
                </a:solidFill>
                <a:latin typeface="Source Sans Pro Semibold"/>
              </a:rPr>
              <a:t>consignes</a:t>
            </a:r>
            <a:r>
              <a:rPr lang="fr-FR" sz="2000" strike="noStrike" spc="-1" dirty="0" smtClean="0">
                <a:solidFill>
                  <a:srgbClr val="1C1C1C"/>
                </a:solidFill>
                <a:latin typeface="Source Sans Pro Semibold"/>
              </a:rPr>
              <a:t> </a:t>
            </a:r>
            <a:r>
              <a:rPr lang="fr-FR" sz="2000" strike="noStrike" spc="-1" dirty="0">
                <a:solidFill>
                  <a:srgbClr val="1C1C1C"/>
                </a:solidFill>
                <a:latin typeface="Source Sans Pro Semibold"/>
              </a:rPr>
              <a:t>indiquées dans ce document qui sont basées sur les recommandations de la FFVP. </a:t>
            </a:r>
            <a:endParaRPr lang="fr-FR" sz="2000" strike="noStrike" spc="-1" dirty="0" smtClean="0">
              <a:solidFill>
                <a:srgbClr val="1C1C1C"/>
              </a:solidFill>
              <a:latin typeface="Source Sans Pro Semibold"/>
            </a:endParaRPr>
          </a:p>
          <a:p>
            <a:pPr>
              <a:spcAft>
                <a:spcPts val="1142"/>
              </a:spcAft>
            </a:pPr>
            <a:endParaRPr lang="fr-FR" sz="2000" strike="noStrike" spc="-1" dirty="0">
              <a:solidFill>
                <a:srgbClr val="1C1C1C"/>
              </a:solidFill>
              <a:latin typeface="Source Sans Pro Semibold"/>
            </a:endParaRPr>
          </a:p>
          <a:p>
            <a:pPr>
              <a:spcAft>
                <a:spcPts val="1142"/>
              </a:spcAft>
            </a:pPr>
            <a:r>
              <a:rPr lang="fr-FR" sz="2000" strike="noStrike" spc="-1" dirty="0">
                <a:solidFill>
                  <a:srgbClr val="1C1C1C"/>
                </a:solidFill>
                <a:latin typeface="Source Sans Pro Semibold"/>
              </a:rPr>
              <a:t>Pour </a:t>
            </a:r>
            <a:r>
              <a:rPr lang="fr-FR" sz="2000" spc="-1" dirty="0" smtClean="0">
                <a:solidFill>
                  <a:srgbClr val="1C1C1C"/>
                </a:solidFill>
                <a:latin typeface="Source Sans Pro Semibold"/>
              </a:rPr>
              <a:t>recommencer l’activité,</a:t>
            </a:r>
            <a:r>
              <a:rPr lang="fr-FR" sz="2000" strike="noStrike" spc="-1" dirty="0" smtClean="0">
                <a:solidFill>
                  <a:srgbClr val="1C1C1C"/>
                </a:solidFill>
                <a:latin typeface="Source Sans Pro Semibold"/>
              </a:rPr>
              <a:t> uniquement </a:t>
            </a:r>
            <a:r>
              <a:rPr lang="fr-FR" sz="2000" strike="noStrike" spc="-1" dirty="0">
                <a:solidFill>
                  <a:srgbClr val="1C1C1C"/>
                </a:solidFill>
                <a:latin typeface="Source Sans Pro Semibold"/>
              </a:rPr>
              <a:t>les pilotes brevetés pourront voler. En fonction du retour d’expérience sur la mise en place des mesures, la reprise de l’instruction interviendra le 20 mai 2020 au plus tôt.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fr-FR" sz="3200" b="1" strike="noStrike" spc="-1" dirty="0">
                <a:solidFill>
                  <a:srgbClr val="FFFFFF"/>
                </a:solidFill>
                <a:latin typeface="Source Sans Pro Black"/>
              </a:rPr>
              <a:t>Organisation générale de l’activité</a:t>
            </a:r>
          </a:p>
        </p:txBody>
      </p:sp>
      <p:sp>
        <p:nvSpPr>
          <p:cNvPr id="92" name="TextShape 2"/>
          <p:cNvSpPr txBox="1"/>
          <p:nvPr/>
        </p:nvSpPr>
        <p:spPr>
          <a:xfrm>
            <a:off x="143768" y="1547589"/>
            <a:ext cx="9180000" cy="5040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u="sng" strike="noStrike" spc="-1" dirty="0">
                <a:solidFill>
                  <a:srgbClr val="1C1C1C"/>
                </a:solidFill>
                <a:latin typeface="Source Sans Pro Semibold"/>
              </a:rPr>
              <a:t>Remorqueur</a:t>
            </a:r>
            <a:r>
              <a:rPr lang="fr-FR" sz="2000" b="1" strike="noStrike" spc="-1" dirty="0">
                <a:solidFill>
                  <a:srgbClr val="1C1C1C"/>
                </a:solidFill>
                <a:latin typeface="Source Sans Pro Semibold"/>
              </a:rPr>
              <a:t> : un pilote par journée de vol. </a:t>
            </a:r>
            <a:r>
              <a:rPr lang="fr-FR" sz="2000" b="1" spc="-1" dirty="0">
                <a:solidFill>
                  <a:srgbClr val="1C1C1C"/>
                </a:solidFill>
                <a:latin typeface="Source Sans Pro Semibold"/>
              </a:rPr>
              <a:t>L</a:t>
            </a:r>
            <a:r>
              <a:rPr lang="fr-FR" sz="2000" b="1" strike="noStrike" spc="-1" dirty="0" smtClean="0">
                <a:solidFill>
                  <a:srgbClr val="1C1C1C"/>
                </a:solidFill>
                <a:latin typeface="Source Sans Pro Semibold"/>
              </a:rPr>
              <a:t>e </a:t>
            </a:r>
            <a:r>
              <a:rPr lang="fr-FR" sz="2000" b="1" strike="noStrike" spc="-1" dirty="0">
                <a:solidFill>
                  <a:srgbClr val="1C1C1C"/>
                </a:solidFill>
                <a:latin typeface="Source Sans Pro Semibold"/>
              </a:rPr>
              <a:t>pilote utilise son </a:t>
            </a:r>
            <a:r>
              <a:rPr lang="fr-FR" sz="2000" b="1" strike="noStrike" spc="-1" dirty="0" smtClean="0">
                <a:solidFill>
                  <a:srgbClr val="1C1C1C"/>
                </a:solidFill>
                <a:latin typeface="Source Sans Pro Semibold"/>
              </a:rPr>
              <a:t>casque personnel s’il en a un. </a:t>
            </a:r>
            <a:r>
              <a:rPr lang="fr-FR" sz="2000" b="1" strike="noStrike" spc="-1" dirty="0">
                <a:solidFill>
                  <a:srgbClr val="1C1C1C"/>
                </a:solidFill>
                <a:latin typeface="Source Sans Pro Semibold"/>
              </a:rPr>
              <a:t>Appliquer les </a:t>
            </a:r>
            <a:r>
              <a:rPr lang="fr-FR" sz="2000" b="1" strike="noStrike" spc="-1" dirty="0" smtClean="0">
                <a:solidFill>
                  <a:srgbClr val="1C1C1C"/>
                </a:solidFill>
                <a:latin typeface="Source Sans Pro Semibold"/>
              </a:rPr>
              <a:t>mêmes consignes </a:t>
            </a:r>
            <a:r>
              <a:rPr lang="fr-FR" sz="2000" b="1" strike="noStrike" spc="-1" dirty="0">
                <a:solidFill>
                  <a:srgbClr val="1C1C1C"/>
                </a:solidFill>
                <a:latin typeface="Source Sans Pro Semibold"/>
              </a:rPr>
              <a:t>que pour les </a:t>
            </a:r>
            <a:r>
              <a:rPr lang="fr-FR" sz="2000" b="1" strike="noStrike" spc="-1" dirty="0" smtClean="0">
                <a:solidFill>
                  <a:srgbClr val="1C1C1C"/>
                </a:solidFill>
                <a:latin typeface="Source Sans Pro Semibold"/>
              </a:rPr>
              <a:t>planeurs.</a:t>
            </a:r>
            <a:endParaRPr lang="fr-FR" sz="2000" b="1" strike="noStrike" spc="-1" dirty="0">
              <a:solidFill>
                <a:srgbClr val="1C1C1C"/>
              </a:solidFill>
              <a:latin typeface="Source Sans Pro Semibold"/>
            </a:endParaRPr>
          </a:p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u="sng" strike="noStrike" spc="-1" dirty="0">
                <a:solidFill>
                  <a:srgbClr val="1C1C1C"/>
                </a:solidFill>
                <a:latin typeface="Source Sans Pro Semibold"/>
              </a:rPr>
              <a:t>Véhicules de piste</a:t>
            </a:r>
            <a:r>
              <a:rPr lang="fr-FR" sz="2000" b="1" strike="noStrike" spc="-1" dirty="0">
                <a:solidFill>
                  <a:srgbClr val="1C1C1C"/>
                </a:solidFill>
                <a:latin typeface="Source Sans Pro Semibold"/>
              </a:rPr>
              <a:t> : si possible, un unique conducteur pour la journée par véhicule de piste afin d’éviter une désinfection à chaque utilisation. Privilégier l’utilisation de la golfette, à défaut rouler avec les vitres ouvertes. </a:t>
            </a:r>
            <a:r>
              <a:rPr lang="fr-FR" sz="2000" b="1" i="1" strike="noStrike" spc="-1" dirty="0">
                <a:solidFill>
                  <a:srgbClr val="1C1C1C"/>
                </a:solidFill>
                <a:latin typeface="Source Sans Pro Semibold"/>
              </a:rPr>
              <a:t>(Pour l’instant la Laguna est toujours indisponible)</a:t>
            </a:r>
            <a:endParaRPr lang="fr-FR" sz="2000" b="1" strike="noStrike" spc="-1" dirty="0">
              <a:solidFill>
                <a:srgbClr val="1C1C1C"/>
              </a:solidFill>
              <a:latin typeface="Source Sans Pro Semibold"/>
            </a:endParaRPr>
          </a:p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u="sng" strike="noStrike" spc="-1" dirty="0">
                <a:solidFill>
                  <a:srgbClr val="1C1C1C"/>
                </a:solidFill>
                <a:latin typeface="Source Sans Pro Semibold"/>
              </a:rPr>
              <a:t>Pas de pot au bar ni de repas dans le local</a:t>
            </a:r>
            <a:r>
              <a:rPr lang="fr-FR" sz="2000" b="1" strike="noStrike" spc="-1" dirty="0">
                <a:solidFill>
                  <a:srgbClr val="1C1C1C"/>
                </a:solidFill>
                <a:latin typeface="Source Sans Pro Semibold"/>
              </a:rPr>
              <a:t>. Rester à </a:t>
            </a:r>
            <a:r>
              <a:rPr lang="fr-FR" sz="2000" b="1" strike="noStrike" spc="-1" dirty="0" smtClean="0">
                <a:solidFill>
                  <a:srgbClr val="1C1C1C"/>
                </a:solidFill>
                <a:latin typeface="Source Sans Pro Semibold"/>
              </a:rPr>
              <a:t>l’extérieur. Nombre de personnes limité à 4 dans le local d’accueil. Désinfecter les claviers des </a:t>
            </a:r>
            <a:r>
              <a:rPr lang="fr-FR" sz="2000" b="1" strike="noStrike" spc="-1" dirty="0" smtClean="0">
                <a:solidFill>
                  <a:srgbClr val="1C1C1C"/>
                </a:solidFill>
                <a:latin typeface="Source Sans Pro Semibold"/>
              </a:rPr>
              <a:t>ordinateurs, radios…</a:t>
            </a:r>
            <a:endParaRPr lang="fr-FR" sz="2000" b="1" strike="noStrike" spc="-1" dirty="0">
              <a:solidFill>
                <a:srgbClr val="1C1C1C"/>
              </a:solidFill>
              <a:latin typeface="Source Sans Pro Semibold"/>
            </a:endParaRPr>
          </a:p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u="sng" strike="noStrike" spc="-1" dirty="0">
                <a:solidFill>
                  <a:srgbClr val="1C1C1C"/>
                </a:solidFill>
                <a:latin typeface="Source Sans Pro Semibold"/>
              </a:rPr>
              <a:t>Pas de briefing en intérieur</a:t>
            </a:r>
            <a:r>
              <a:rPr lang="fr-FR" sz="2000" b="1" strike="noStrike" spc="-1" dirty="0" smtClean="0">
                <a:solidFill>
                  <a:srgbClr val="1C1C1C"/>
                </a:solidFill>
                <a:latin typeface="Source Sans Pro Semibold"/>
              </a:rPr>
              <a:t>.</a:t>
            </a:r>
            <a:endParaRPr lang="fr-FR" sz="2000" b="1" strike="noStrike" spc="-1" dirty="0">
              <a:solidFill>
                <a:srgbClr val="1C1C1C"/>
              </a:solidFill>
              <a:latin typeface="Source Sans Pro Semibold"/>
            </a:endParaRPr>
          </a:p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u="sng" strike="noStrike" spc="-1" dirty="0">
                <a:solidFill>
                  <a:srgbClr val="1C1C1C"/>
                </a:solidFill>
                <a:latin typeface="Source Sans Pro Semibold"/>
              </a:rPr>
              <a:t>Accès à l’atelier</a:t>
            </a:r>
            <a:r>
              <a:rPr lang="fr-FR" sz="2000" b="1" strike="noStrike" spc="-1" dirty="0">
                <a:solidFill>
                  <a:srgbClr val="1C1C1C"/>
                </a:solidFill>
                <a:latin typeface="Source Sans Pro Semibold"/>
              </a:rPr>
              <a:t> interdit aux personnes ne réalisant pas des actions d’entretien ou </a:t>
            </a:r>
            <a:r>
              <a:rPr lang="fr-FR" sz="2000" b="1" strike="noStrike" spc="-1" dirty="0" smtClean="0">
                <a:solidFill>
                  <a:srgbClr val="1C1C1C"/>
                </a:solidFill>
                <a:latin typeface="Source Sans Pro Semibold"/>
              </a:rPr>
              <a:t>ne participant  pas à </a:t>
            </a:r>
            <a:r>
              <a:rPr lang="fr-FR" sz="2000" b="1" strike="noStrike" spc="-1" dirty="0">
                <a:solidFill>
                  <a:srgbClr val="1C1C1C"/>
                </a:solidFill>
                <a:latin typeface="Source Sans Pro Semibold"/>
              </a:rPr>
              <a:t>la construction du </a:t>
            </a:r>
            <a:r>
              <a:rPr lang="fr-FR" sz="2000" b="1" strike="noStrike" spc="-1" dirty="0" smtClean="0">
                <a:solidFill>
                  <a:srgbClr val="1C1C1C"/>
                </a:solidFill>
                <a:latin typeface="Source Sans Pro Semibold"/>
              </a:rPr>
              <a:t>MIDOUR.</a:t>
            </a:r>
            <a:endParaRPr lang="fr-FR" sz="2000" b="1" strike="noStrike" spc="-1" dirty="0">
              <a:solidFill>
                <a:srgbClr val="1C1C1C"/>
              </a:solidFill>
              <a:latin typeface="Source Sans Pro Semibold"/>
            </a:endParaRPr>
          </a:p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u="sng" strike="noStrike" spc="-1" dirty="0">
                <a:solidFill>
                  <a:srgbClr val="1C1C1C"/>
                </a:solidFill>
                <a:latin typeface="Source Sans Pro Semibold"/>
              </a:rPr>
              <a:t>Respect des mesures générales de distanciation </a:t>
            </a:r>
            <a:r>
              <a:rPr lang="fr-FR" sz="2000" b="1" u="sng" spc="-1" dirty="0" smtClean="0">
                <a:solidFill>
                  <a:srgbClr val="1C1C1C"/>
                </a:solidFill>
                <a:latin typeface="Source Sans Pro Semibold"/>
              </a:rPr>
              <a:t>physique</a:t>
            </a:r>
            <a:r>
              <a:rPr lang="fr-FR" sz="2000" b="1" strike="noStrike" spc="-1" dirty="0" smtClean="0">
                <a:solidFill>
                  <a:srgbClr val="1C1C1C"/>
                </a:solidFill>
                <a:latin typeface="Source Sans Pro Semibold"/>
              </a:rPr>
              <a:t>.</a:t>
            </a:r>
            <a:endParaRPr lang="fr-FR" sz="2000" b="1" strike="noStrike" spc="-1" dirty="0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fr-FR" sz="3200" b="1" strike="noStrike" spc="-1" dirty="0">
                <a:solidFill>
                  <a:srgbClr val="FFFFFF"/>
                </a:solidFill>
                <a:latin typeface="Source Sans Pro Black"/>
              </a:rPr>
              <a:t>Moyens mis à disposition par le club</a:t>
            </a:r>
          </a:p>
        </p:txBody>
      </p:sp>
      <p:sp>
        <p:nvSpPr>
          <p:cNvPr id="94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 dirty="0">
                <a:solidFill>
                  <a:srgbClr val="1C1C1C"/>
                </a:solidFill>
                <a:latin typeface="Source Sans Pro Semibold"/>
              </a:rPr>
              <a:t>2 points d’eau avec </a:t>
            </a:r>
            <a:r>
              <a:rPr lang="fr-FR" sz="2000" b="1" strike="noStrike" spc="-1" dirty="0" smtClean="0">
                <a:solidFill>
                  <a:srgbClr val="1C1C1C"/>
                </a:solidFill>
                <a:latin typeface="Source Sans Pro Semibold"/>
              </a:rPr>
              <a:t>savon pour se laver les mains (au local et à l’atelier), </a:t>
            </a:r>
            <a:r>
              <a:rPr lang="fr-FR" sz="2000" b="1" strike="noStrike" spc="-1" dirty="0">
                <a:solidFill>
                  <a:srgbClr val="1C1C1C"/>
                </a:solidFill>
                <a:latin typeface="Source Sans Pro Semibold"/>
              </a:rPr>
              <a:t>essuie-tout et poubelle </a:t>
            </a:r>
            <a:r>
              <a:rPr lang="fr-FR" sz="2000" b="1" strike="noStrike" spc="-1" dirty="0" smtClean="0">
                <a:solidFill>
                  <a:srgbClr val="1C1C1C"/>
                </a:solidFill>
                <a:latin typeface="Source Sans Pro Semibold"/>
              </a:rPr>
              <a:t>ouverte. Une personne à la fois.</a:t>
            </a:r>
            <a:endParaRPr lang="fr-FR" sz="2000" b="1" strike="noStrike" spc="-1" dirty="0">
              <a:solidFill>
                <a:srgbClr val="1C1C1C"/>
              </a:solidFill>
              <a:latin typeface="Source Sans Pro Semibold"/>
            </a:endParaRPr>
          </a:p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 dirty="0">
                <a:solidFill>
                  <a:srgbClr val="1C1C1C"/>
                </a:solidFill>
                <a:latin typeface="Source Sans Pro Semibold"/>
              </a:rPr>
              <a:t>Des distributeurs de gel </a:t>
            </a:r>
            <a:r>
              <a:rPr lang="fr-FR" sz="2000" b="1" strike="noStrike" spc="-1" dirty="0" smtClean="0">
                <a:solidFill>
                  <a:srgbClr val="1C1C1C"/>
                </a:solidFill>
                <a:latin typeface="Source Sans Pro Semibold"/>
              </a:rPr>
              <a:t>hydro-alcoolique</a:t>
            </a:r>
            <a:r>
              <a:rPr lang="fr-FR" sz="2000" b="1" strike="noStrike" spc="-1" dirty="0">
                <a:solidFill>
                  <a:srgbClr val="1C1C1C"/>
                </a:solidFill>
                <a:latin typeface="Source Sans Pro Semibold"/>
              </a:rPr>
              <a:t> : au local, au hangar sur les casiers de rangement des housses, sur la table du </a:t>
            </a:r>
            <a:r>
              <a:rPr lang="fr-FR" sz="2000" b="1" strike="noStrike" spc="-1" dirty="0" smtClean="0">
                <a:solidFill>
                  <a:srgbClr val="1C1C1C"/>
                </a:solidFill>
                <a:latin typeface="Source Sans Pro Semibold"/>
              </a:rPr>
              <a:t>starter.</a:t>
            </a:r>
            <a:endParaRPr lang="fr-FR" sz="2000" b="1" strike="noStrike" spc="-1" dirty="0">
              <a:solidFill>
                <a:srgbClr val="1C1C1C"/>
              </a:solidFill>
              <a:latin typeface="Source Sans Pro Semibold"/>
            </a:endParaRPr>
          </a:p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 dirty="0">
                <a:solidFill>
                  <a:srgbClr val="1C1C1C"/>
                </a:solidFill>
                <a:latin typeface="Source Sans Pro Semibold"/>
              </a:rPr>
              <a:t>Un paquet de lingettes désinfectantes dans chaque planeur</a:t>
            </a:r>
          </a:p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 dirty="0" smtClean="0">
                <a:solidFill>
                  <a:srgbClr val="1C1C1C"/>
                </a:solidFill>
                <a:latin typeface="Source Sans Pro Semibold"/>
              </a:rPr>
              <a:t>Du spray désinfectant et des lingettes au starter.</a:t>
            </a:r>
            <a:endParaRPr lang="fr-FR" sz="2000" b="1" strike="noStrike" spc="-1" dirty="0">
              <a:solidFill>
                <a:srgbClr val="1C1C1C"/>
              </a:solidFill>
              <a:latin typeface="Source Sans Pro Semibold"/>
            </a:endParaRPr>
          </a:p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 dirty="0">
                <a:solidFill>
                  <a:srgbClr val="1C1C1C"/>
                </a:solidFill>
                <a:latin typeface="Source Sans Pro Semibold"/>
              </a:rPr>
              <a:t>Des masques (voir plus loin)</a:t>
            </a:r>
          </a:p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 dirty="0">
                <a:solidFill>
                  <a:srgbClr val="1C1C1C"/>
                </a:solidFill>
                <a:latin typeface="Source Sans Pro Semibold"/>
              </a:rPr>
              <a:t>Du film alimentaire et des </a:t>
            </a:r>
            <a:r>
              <a:rPr lang="fr-FR" sz="2000" b="1" strike="noStrike" spc="-1" dirty="0" smtClean="0">
                <a:solidFill>
                  <a:srgbClr val="1C1C1C"/>
                </a:solidFill>
                <a:latin typeface="Source Sans Pro Semibold"/>
              </a:rPr>
              <a:t>élastiques pour protéger le micro…</a:t>
            </a:r>
            <a:endParaRPr lang="fr-FR" sz="2000" b="1" strike="noStrike" spc="-1" dirty="0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fr-FR" sz="3200" b="1" strike="noStrike" spc="-1" dirty="0">
                <a:solidFill>
                  <a:srgbClr val="FFFFFF"/>
                </a:solidFill>
                <a:latin typeface="Source Sans Pro Black"/>
              </a:rPr>
              <a:t>Avant de venir au club</a:t>
            </a:r>
          </a:p>
        </p:txBody>
      </p:sp>
      <p:sp>
        <p:nvSpPr>
          <p:cNvPr id="96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pc="-1" dirty="0" smtClean="0">
                <a:solidFill>
                  <a:srgbClr val="1C1C1C"/>
                </a:solidFill>
                <a:latin typeface="Source Sans Pro Semibold"/>
              </a:rPr>
              <a:t>Inscription sur le site </a:t>
            </a:r>
            <a:r>
              <a:rPr lang="fr-FR" sz="2000" b="1" spc="-1" dirty="0">
                <a:solidFill>
                  <a:schemeClr val="tx2">
                    <a:lumMod val="60000"/>
                    <a:lumOff val="40000"/>
                  </a:schemeClr>
                </a:solidFill>
                <a:latin typeface="Source Sans Pro Light"/>
              </a:rPr>
              <a:t>tarbes-planeur.com/inscription aux vols </a:t>
            </a:r>
            <a:r>
              <a:rPr lang="fr-FR" sz="2000" b="1" strike="noStrike" spc="-1" dirty="0" smtClean="0">
                <a:solidFill>
                  <a:srgbClr val="1C1C1C"/>
                </a:solidFill>
                <a:latin typeface="Source Sans Pro Semibold"/>
              </a:rPr>
              <a:t>:</a:t>
            </a:r>
            <a:endParaRPr lang="fr-FR" sz="2000" b="1" strike="noStrike" spc="-1" dirty="0">
              <a:solidFill>
                <a:srgbClr val="1C1C1C"/>
              </a:solidFill>
              <a:latin typeface="Source Sans Pro Semibold"/>
            </a:endParaRPr>
          </a:p>
          <a:p>
            <a:pPr marL="432000" lvl="1" indent="-216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pc="-1" dirty="0">
                <a:solidFill>
                  <a:srgbClr val="1C1C1C"/>
                </a:solidFill>
                <a:latin typeface="Source Sans Pro Light"/>
              </a:rPr>
              <a:t>a</a:t>
            </a:r>
            <a:r>
              <a:rPr lang="fr-FR" sz="2000" b="1" strike="noStrike" spc="-1" dirty="0" smtClean="0">
                <a:solidFill>
                  <a:srgbClr val="1C1C1C"/>
                </a:solidFill>
                <a:latin typeface="Source Sans Pro Light"/>
              </a:rPr>
              <a:t>près avoir lu et répondu à l’auto évaluation de dépistage COVID 19, disponible sur le site  </a:t>
            </a:r>
            <a:r>
              <a:rPr lang="fr-FR" sz="2000" b="1" spc="-1" dirty="0" smtClean="0">
                <a:solidFill>
                  <a:srgbClr val="1C1C1C"/>
                </a:solidFill>
                <a:latin typeface="Source Sans Pro Light"/>
              </a:rPr>
              <a:t>attestant</a:t>
            </a:r>
            <a:r>
              <a:rPr lang="fr-FR" sz="2000" b="1" strike="noStrike" spc="-1" dirty="0" smtClean="0">
                <a:solidFill>
                  <a:srgbClr val="1C1C1C"/>
                </a:solidFill>
                <a:latin typeface="Source Sans Pro Light"/>
              </a:rPr>
              <a:t> ne présenter aucun symptôme. (voir diapo suivante)</a:t>
            </a:r>
          </a:p>
          <a:p>
            <a:pPr marL="216000" lvl="1">
              <a:spcAft>
                <a:spcPts val="1134"/>
              </a:spcAft>
              <a:buClr>
                <a:srgbClr val="000000"/>
              </a:buClr>
              <a:buSzPct val="45000"/>
            </a:pPr>
            <a:endParaRPr lang="fr-FR" sz="2000" b="1" strike="noStrike" spc="-1" dirty="0">
              <a:solidFill>
                <a:srgbClr val="1C1C1C"/>
              </a:solidFill>
              <a:latin typeface="Source Sans Pro Light"/>
            </a:endParaRPr>
          </a:p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 dirty="0">
                <a:solidFill>
                  <a:srgbClr val="1C1C1C"/>
                </a:solidFill>
                <a:latin typeface="Source Sans Pro Semibold"/>
              </a:rPr>
              <a:t>S’inscrire obligatoirement sur le site internet au plus tard le jour même avant </a:t>
            </a:r>
            <a:r>
              <a:rPr lang="fr-FR" sz="2000" b="1" strike="noStrike" spc="-1" dirty="0" smtClean="0">
                <a:solidFill>
                  <a:srgbClr val="1C1C1C"/>
                </a:solidFill>
                <a:latin typeface="Source Sans Pro Semibold"/>
              </a:rPr>
              <a:t>10h. </a:t>
            </a:r>
            <a:r>
              <a:rPr lang="fr-FR" sz="1600" b="1" i="1" strike="noStrike" spc="-1" dirty="0" smtClean="0">
                <a:solidFill>
                  <a:srgbClr val="1C1C1C"/>
                </a:solidFill>
                <a:latin typeface="Source Sans Pro Semibold"/>
              </a:rPr>
              <a:t>(L’encadrement se réserve le droit de limiter le nombre de pilotes.)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</a:pPr>
            <a:endParaRPr lang="fr-FR" sz="2000" b="1" strike="noStrike" spc="-1" dirty="0">
              <a:solidFill>
                <a:srgbClr val="1C1C1C"/>
              </a:solidFill>
              <a:latin typeface="Source Sans Pro Semibold"/>
            </a:endParaRPr>
          </a:p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 dirty="0">
                <a:solidFill>
                  <a:srgbClr val="1C1C1C"/>
                </a:solidFill>
                <a:latin typeface="Source Sans Pro Semibold"/>
              </a:rPr>
              <a:t>Préparer votre vol comme d’habitude </a:t>
            </a:r>
            <a:r>
              <a:rPr lang="fr-FR" sz="1600" i="1" strike="noStrike" spc="-1" dirty="0" smtClean="0">
                <a:solidFill>
                  <a:srgbClr val="1C1C1C"/>
                </a:solidFill>
                <a:latin typeface="Source Sans Pro Semibold"/>
              </a:rPr>
              <a:t>(avec votre </a:t>
            </a:r>
            <a:r>
              <a:rPr lang="fr-FR" sz="1600" i="1" spc="-1" dirty="0">
                <a:solidFill>
                  <a:srgbClr val="1C1C1C"/>
                </a:solidFill>
                <a:latin typeface="Source Sans Pro Semibold"/>
              </a:rPr>
              <a:t>l</a:t>
            </a:r>
            <a:r>
              <a:rPr lang="fr-FR" sz="1600" i="1" strike="noStrike" spc="-1" dirty="0" smtClean="0">
                <a:solidFill>
                  <a:srgbClr val="1C1C1C"/>
                </a:solidFill>
                <a:latin typeface="Source Sans Pro Semibold"/>
              </a:rPr>
              <a:t>icence SPL valide en fonction de votre expérience récente, </a:t>
            </a:r>
            <a:r>
              <a:rPr lang="fr-FR" sz="1600" i="1" spc="-1" dirty="0">
                <a:solidFill>
                  <a:srgbClr val="1C1C1C"/>
                </a:solidFill>
                <a:latin typeface="Source Sans Pro Semibold"/>
              </a:rPr>
              <a:t>v</a:t>
            </a:r>
            <a:r>
              <a:rPr lang="fr-FR" sz="1600" i="1" strike="noStrike" spc="-1" dirty="0" smtClean="0">
                <a:solidFill>
                  <a:srgbClr val="1C1C1C"/>
                </a:solidFill>
                <a:latin typeface="Source Sans Pro Semibold"/>
              </a:rPr>
              <a:t>otre certificat médical Classe 2, éventuellement l’arrêté de prolongation de visite médicale, </a:t>
            </a:r>
            <a:r>
              <a:rPr lang="fr-FR" sz="1600" i="1" spc="-1" dirty="0">
                <a:solidFill>
                  <a:srgbClr val="1C1C1C"/>
                </a:solidFill>
                <a:latin typeface="Source Sans Pro Semibold"/>
              </a:rPr>
              <a:t> </a:t>
            </a:r>
            <a:r>
              <a:rPr lang="fr-FR" sz="1600" i="1" strike="noStrike" spc="-1" dirty="0" smtClean="0">
                <a:solidFill>
                  <a:srgbClr val="1C1C1C"/>
                </a:solidFill>
                <a:latin typeface="Source Sans Pro Semibold"/>
              </a:rPr>
              <a:t>vos </a:t>
            </a:r>
            <a:r>
              <a:rPr lang="fr-FR" sz="1600" i="1" strike="noStrike" spc="-1" dirty="0">
                <a:solidFill>
                  <a:srgbClr val="1C1C1C"/>
                </a:solidFill>
                <a:latin typeface="Source Sans Pro Semibold"/>
              </a:rPr>
              <a:t>documents de vol …)</a:t>
            </a:r>
            <a:endParaRPr lang="fr-FR" sz="1600" strike="noStrike" spc="-1" dirty="0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79437"/>
            <a:ext cx="10080624" cy="655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335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fr-FR" sz="3200" b="1" strike="noStrike" spc="-1" dirty="0">
                <a:solidFill>
                  <a:srgbClr val="FFFFFF"/>
                </a:solidFill>
                <a:latin typeface="Source Sans Pro Black"/>
              </a:rPr>
              <a:t>A votre arrivée au club</a:t>
            </a:r>
          </a:p>
        </p:txBody>
      </p:sp>
      <p:sp>
        <p:nvSpPr>
          <p:cNvPr id="98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 dirty="0">
                <a:solidFill>
                  <a:srgbClr val="1C1C1C"/>
                </a:solidFill>
                <a:latin typeface="Source Sans Pro Semibold"/>
              </a:rPr>
              <a:t>Mettre un masque. L’association vous demande </a:t>
            </a:r>
            <a:r>
              <a:rPr lang="fr-FR" sz="2000" b="1" strike="noStrike" spc="-1" dirty="0" smtClean="0">
                <a:solidFill>
                  <a:srgbClr val="1C1C1C"/>
                </a:solidFill>
                <a:latin typeface="Source Sans Pro Semibold"/>
              </a:rPr>
              <a:t>d’apporter </a:t>
            </a:r>
            <a:r>
              <a:rPr lang="fr-FR" sz="2000" b="1" strike="noStrike" spc="-1" dirty="0">
                <a:solidFill>
                  <a:srgbClr val="1C1C1C"/>
                </a:solidFill>
                <a:latin typeface="Source Sans Pro Semibold"/>
              </a:rPr>
              <a:t>votre propre masque.</a:t>
            </a:r>
          </a:p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 dirty="0">
                <a:solidFill>
                  <a:srgbClr val="1C1C1C"/>
                </a:solidFill>
                <a:latin typeface="Source Sans Pro Semibold"/>
              </a:rPr>
              <a:t>Se rendre directement au </a:t>
            </a:r>
            <a:r>
              <a:rPr lang="fr-FR" sz="2000" b="1" strike="noStrike" spc="-1" dirty="0" smtClean="0">
                <a:solidFill>
                  <a:srgbClr val="1C1C1C"/>
                </a:solidFill>
                <a:latin typeface="Source Sans Pro Semibold"/>
              </a:rPr>
              <a:t>hangar.</a:t>
            </a:r>
            <a:endParaRPr lang="fr-FR" sz="2000" b="1" strike="noStrike" spc="-1" dirty="0">
              <a:solidFill>
                <a:srgbClr val="1C1C1C"/>
              </a:solidFill>
              <a:latin typeface="Source Sans Pro Semibold"/>
            </a:endParaRPr>
          </a:p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 dirty="0">
                <a:solidFill>
                  <a:srgbClr val="1C1C1C"/>
                </a:solidFill>
                <a:latin typeface="Source Sans Pro Semibold"/>
              </a:rPr>
              <a:t>Se désinfecter les </a:t>
            </a:r>
            <a:r>
              <a:rPr lang="fr-FR" sz="2000" b="1" strike="noStrike" spc="-1" dirty="0" smtClean="0">
                <a:solidFill>
                  <a:srgbClr val="1C1C1C"/>
                </a:solidFill>
                <a:latin typeface="Source Sans Pro Semibold"/>
              </a:rPr>
              <a:t>mains.</a:t>
            </a:r>
            <a:endParaRPr lang="fr-FR" sz="2000" b="1" strike="noStrike" spc="-1" dirty="0">
              <a:solidFill>
                <a:srgbClr val="1C1C1C"/>
              </a:solidFill>
              <a:latin typeface="Source Sans Pro Semibold"/>
            </a:endParaRPr>
          </a:p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 dirty="0">
                <a:solidFill>
                  <a:srgbClr val="1C1C1C"/>
                </a:solidFill>
                <a:latin typeface="Source Sans Pro Semibold"/>
              </a:rPr>
              <a:t>Sortir les </a:t>
            </a:r>
            <a:r>
              <a:rPr lang="fr-FR" sz="2000" b="1" strike="noStrike" spc="-1" dirty="0" smtClean="0">
                <a:solidFill>
                  <a:srgbClr val="1C1C1C"/>
                </a:solidFill>
                <a:latin typeface="Source Sans Pro Semibold"/>
              </a:rPr>
              <a:t>planeurs, </a:t>
            </a:r>
            <a:r>
              <a:rPr lang="fr-FR" sz="2000" b="1" strike="noStrike" spc="-1" dirty="0">
                <a:solidFill>
                  <a:srgbClr val="1C1C1C"/>
                </a:solidFill>
                <a:latin typeface="Source Sans Pro Semibold"/>
              </a:rPr>
              <a:t>mettre en place et sécuriser la batterie dans son </a:t>
            </a:r>
            <a:r>
              <a:rPr lang="fr-FR" sz="2000" b="1" strike="noStrike" spc="-1" dirty="0" smtClean="0">
                <a:solidFill>
                  <a:srgbClr val="1C1C1C"/>
                </a:solidFill>
                <a:latin typeface="Source Sans Pro Semibold"/>
              </a:rPr>
              <a:t>planeur.</a:t>
            </a:r>
            <a:endParaRPr lang="fr-FR" sz="2000" b="1" strike="noStrike" spc="-1" dirty="0">
              <a:solidFill>
                <a:srgbClr val="1C1C1C"/>
              </a:solidFill>
              <a:latin typeface="Source Sans Pro Semibold"/>
            </a:endParaRPr>
          </a:p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 dirty="0">
                <a:solidFill>
                  <a:srgbClr val="1C1C1C"/>
                </a:solidFill>
                <a:latin typeface="Source Sans Pro Semibold"/>
              </a:rPr>
              <a:t>Si vous n’avez pas de planeur à amener en piste, privilégier la marche pour vous rendre en bout de piste.</a:t>
            </a:r>
          </a:p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 dirty="0">
                <a:solidFill>
                  <a:srgbClr val="1C1C1C"/>
                </a:solidFill>
                <a:latin typeface="Source Sans Pro Semibold"/>
              </a:rPr>
              <a:t>Se désinfecter les </a:t>
            </a:r>
            <a:r>
              <a:rPr lang="fr-FR" sz="2000" b="1" strike="noStrike" spc="-1" dirty="0" smtClean="0">
                <a:solidFill>
                  <a:srgbClr val="1C1C1C"/>
                </a:solidFill>
                <a:latin typeface="Source Sans Pro Semibold"/>
              </a:rPr>
              <a:t>mains.</a:t>
            </a:r>
            <a:endParaRPr lang="fr-FR" sz="2000" b="1" strike="noStrike" spc="-1" dirty="0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fr-FR" sz="3200" b="1" strike="noStrike" spc="-1" dirty="0">
                <a:solidFill>
                  <a:srgbClr val="FFFFFF"/>
                </a:solidFill>
                <a:latin typeface="Source Sans Pro Black"/>
              </a:rPr>
              <a:t>Avant de voler</a:t>
            </a:r>
          </a:p>
        </p:txBody>
      </p:sp>
      <p:sp>
        <p:nvSpPr>
          <p:cNvPr id="100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 dirty="0">
                <a:solidFill>
                  <a:srgbClr val="1C1C1C"/>
                </a:solidFill>
                <a:latin typeface="Source Sans Pro Semibold"/>
              </a:rPr>
              <a:t>Désinfecter son planeur :</a:t>
            </a:r>
          </a:p>
          <a:p>
            <a:pPr marL="432000" lvl="1" indent="-216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 dirty="0">
                <a:solidFill>
                  <a:srgbClr val="1C1C1C"/>
                </a:solidFill>
                <a:latin typeface="Source Sans Pro Light"/>
              </a:rPr>
              <a:t>A l’aide d’une lingette désinfectante, nettoyer les commandes manuelles (manche, AF, volets, train, trim, ballasts, aérations…), les boutons de réglages des instruments (altimètre, vario, radio, transpondeur, alternat…), le </a:t>
            </a:r>
            <a:r>
              <a:rPr lang="fr-FR" sz="2000" b="1" strike="noStrike" spc="-1" dirty="0" smtClean="0">
                <a:solidFill>
                  <a:srgbClr val="1C1C1C"/>
                </a:solidFill>
                <a:latin typeface="Source Sans Pro Light"/>
              </a:rPr>
              <a:t>micro, le flexible </a:t>
            </a:r>
            <a:r>
              <a:rPr lang="fr-FR" sz="2000" b="1" strike="noStrike" spc="-1" dirty="0">
                <a:solidFill>
                  <a:srgbClr val="1C1C1C"/>
                </a:solidFill>
                <a:latin typeface="Source Sans Pro Light"/>
              </a:rPr>
              <a:t>du micro, la boucle </a:t>
            </a:r>
            <a:r>
              <a:rPr lang="fr-FR" sz="2000" b="1" strike="noStrike" spc="-1" dirty="0" smtClean="0">
                <a:solidFill>
                  <a:srgbClr val="1C1C1C"/>
                </a:solidFill>
                <a:latin typeface="Source Sans Pro Light"/>
              </a:rPr>
              <a:t>des ceintures et </a:t>
            </a:r>
            <a:r>
              <a:rPr lang="fr-FR" sz="2000" b="1" strike="noStrike" spc="-1" dirty="0">
                <a:solidFill>
                  <a:srgbClr val="1C1C1C"/>
                </a:solidFill>
                <a:latin typeface="Source Sans Pro Light"/>
              </a:rPr>
              <a:t>les poignées d’ouverture de la verrière.</a:t>
            </a:r>
          </a:p>
          <a:p>
            <a:pPr marL="432000" lvl="1" indent="-216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 dirty="0">
                <a:solidFill>
                  <a:srgbClr val="1C1C1C"/>
                </a:solidFill>
                <a:latin typeface="Source Sans Pro Light"/>
              </a:rPr>
              <a:t>Mettre en place du film alimentaire sur le micro</a:t>
            </a:r>
          </a:p>
          <a:p>
            <a:pPr marL="432000" lvl="1" indent="-216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 dirty="0">
                <a:solidFill>
                  <a:srgbClr val="1C1C1C"/>
                </a:solidFill>
                <a:latin typeface="Source Sans Pro Light"/>
              </a:rPr>
              <a:t>Désinfecter les </a:t>
            </a:r>
            <a:r>
              <a:rPr lang="fr-FR" sz="2000" b="1" strike="noStrike" spc="-1" dirty="0" smtClean="0">
                <a:solidFill>
                  <a:srgbClr val="1C1C1C"/>
                </a:solidFill>
                <a:latin typeface="Source Sans Pro Light"/>
              </a:rPr>
              <a:t>sangles du </a:t>
            </a:r>
            <a:r>
              <a:rPr lang="fr-FR" sz="2000" b="1" strike="noStrike" spc="-1" dirty="0">
                <a:solidFill>
                  <a:srgbClr val="1C1C1C"/>
                </a:solidFill>
                <a:latin typeface="Source Sans Pro Light"/>
              </a:rPr>
              <a:t>parachute et </a:t>
            </a:r>
            <a:r>
              <a:rPr lang="fr-FR" sz="2000" b="1" strike="noStrike" spc="-1" dirty="0" smtClean="0">
                <a:solidFill>
                  <a:srgbClr val="1C1C1C"/>
                </a:solidFill>
                <a:latin typeface="Source Sans Pro Light"/>
              </a:rPr>
              <a:t>des ceintures à </a:t>
            </a:r>
            <a:r>
              <a:rPr lang="fr-FR" sz="2000" b="1" strike="noStrike" spc="-1" dirty="0">
                <a:solidFill>
                  <a:srgbClr val="1C1C1C"/>
                </a:solidFill>
                <a:latin typeface="Source Sans Pro Light"/>
              </a:rPr>
              <a:t>l’aide </a:t>
            </a:r>
            <a:r>
              <a:rPr lang="fr-FR" sz="2000" b="1" strike="noStrike" spc="-1" dirty="0" smtClean="0">
                <a:solidFill>
                  <a:srgbClr val="1C1C1C"/>
                </a:solidFill>
                <a:latin typeface="Source Sans Pro Light"/>
              </a:rPr>
              <a:t>du spray </a:t>
            </a:r>
            <a:r>
              <a:rPr lang="fr-FR" sz="2000" b="1" strike="noStrike" spc="-1" dirty="0">
                <a:solidFill>
                  <a:srgbClr val="1C1C1C"/>
                </a:solidFill>
                <a:latin typeface="Source Sans Pro Light"/>
              </a:rPr>
              <a:t>désinfectant</a:t>
            </a:r>
          </a:p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fr-FR" sz="2000" b="1" strike="noStrike" spc="-1" dirty="0" smtClean="0">
              <a:solidFill>
                <a:srgbClr val="1C1C1C"/>
              </a:solidFill>
              <a:latin typeface="Source Sans Pro Semibold"/>
            </a:endParaRPr>
          </a:p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 dirty="0" smtClean="0">
                <a:solidFill>
                  <a:srgbClr val="1C1C1C"/>
                </a:solidFill>
                <a:latin typeface="Source Sans Pro Semibold"/>
              </a:rPr>
              <a:t>Une </a:t>
            </a:r>
            <a:r>
              <a:rPr lang="fr-FR" sz="2000" b="1" strike="noStrike" spc="-1" dirty="0">
                <a:solidFill>
                  <a:srgbClr val="1C1C1C"/>
                </a:solidFill>
                <a:latin typeface="Source Sans Pro Semibold"/>
              </a:rPr>
              <a:t>fois le planeur nettoyé, faire la </a:t>
            </a:r>
            <a:r>
              <a:rPr lang="fr-FR" sz="2000" b="1" strike="noStrike" spc="-1" dirty="0" smtClean="0">
                <a:solidFill>
                  <a:srgbClr val="1C1C1C"/>
                </a:solidFill>
                <a:latin typeface="Source Sans Pro Semibold"/>
              </a:rPr>
              <a:t>visite pré vol </a:t>
            </a:r>
            <a:r>
              <a:rPr lang="fr-FR" sz="2000" b="1" strike="noStrike" spc="-1" dirty="0">
                <a:solidFill>
                  <a:srgbClr val="1C1C1C"/>
                </a:solidFill>
                <a:latin typeface="Source Sans Pro Semibold"/>
              </a:rPr>
              <a:t>puis se désinfecter les mains.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fr-FR" sz="3200" b="1" strike="noStrike" spc="-1" dirty="0">
                <a:solidFill>
                  <a:srgbClr val="FFFFFF"/>
                </a:solidFill>
                <a:latin typeface="Source Sans Pro Black"/>
              </a:rPr>
              <a:t>Pendant et après le vol</a:t>
            </a:r>
          </a:p>
        </p:txBody>
      </p:sp>
      <p:sp>
        <p:nvSpPr>
          <p:cNvPr id="102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 dirty="0">
                <a:solidFill>
                  <a:srgbClr val="1C1C1C"/>
                </a:solidFill>
                <a:latin typeface="Source Sans Pro Semibold"/>
              </a:rPr>
              <a:t>Pendant le vol :</a:t>
            </a:r>
          </a:p>
          <a:p>
            <a:pPr marL="432000" lvl="1" indent="-216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 dirty="0">
                <a:solidFill>
                  <a:srgbClr val="1C1C1C"/>
                </a:solidFill>
                <a:latin typeface="Source Sans Pro Light"/>
              </a:rPr>
              <a:t>En monoplace : le port du masque n’est pas obligatoire</a:t>
            </a:r>
          </a:p>
          <a:p>
            <a:pPr marL="432000" lvl="1" indent="-216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 dirty="0">
                <a:solidFill>
                  <a:srgbClr val="1C1C1C"/>
                </a:solidFill>
                <a:latin typeface="Source Sans Pro Light"/>
              </a:rPr>
              <a:t>En biplace : le port du masque est obligatoire pendant tout le vol en place avant et </a:t>
            </a:r>
            <a:r>
              <a:rPr lang="fr-FR" sz="2000" b="1" strike="noStrike" spc="-1" dirty="0" smtClean="0">
                <a:solidFill>
                  <a:srgbClr val="1C1C1C"/>
                </a:solidFill>
                <a:latin typeface="Source Sans Pro Light"/>
              </a:rPr>
              <a:t>arrière.</a:t>
            </a:r>
            <a:endParaRPr lang="fr-FR" sz="2000" b="1" strike="noStrike" spc="-1" dirty="0">
              <a:solidFill>
                <a:srgbClr val="1C1C1C"/>
              </a:solidFill>
              <a:latin typeface="Source Sans Pro Light"/>
            </a:endParaRPr>
          </a:p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 dirty="0">
                <a:solidFill>
                  <a:srgbClr val="1C1C1C"/>
                </a:solidFill>
                <a:latin typeface="Source Sans Pro Semibold"/>
              </a:rPr>
              <a:t>Après le vol :</a:t>
            </a:r>
          </a:p>
          <a:p>
            <a:pPr marL="432000" lvl="1" indent="-216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 dirty="0">
                <a:solidFill>
                  <a:srgbClr val="1C1C1C"/>
                </a:solidFill>
                <a:latin typeface="Source Sans Pro Light"/>
              </a:rPr>
              <a:t>Remettre son masque</a:t>
            </a:r>
          </a:p>
          <a:p>
            <a:pPr marL="432000" lvl="1" indent="-216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 dirty="0">
                <a:solidFill>
                  <a:srgbClr val="1C1C1C"/>
                </a:solidFill>
                <a:latin typeface="Source Sans Pro Light"/>
              </a:rPr>
              <a:t>Enlever et jeter dans une poubelle le film alimentaire du micro</a:t>
            </a:r>
          </a:p>
          <a:p>
            <a:pPr marL="432000" lvl="1" indent="-216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 dirty="0">
                <a:solidFill>
                  <a:srgbClr val="1C1C1C"/>
                </a:solidFill>
                <a:latin typeface="Source Sans Pro Light"/>
              </a:rPr>
              <a:t>Enlever et jeter tous les détritus du </a:t>
            </a:r>
            <a:r>
              <a:rPr lang="fr-FR" sz="2000" b="1" strike="noStrike" spc="-1" dirty="0" smtClean="0">
                <a:solidFill>
                  <a:srgbClr val="1C1C1C"/>
                </a:solidFill>
                <a:latin typeface="Source Sans Pro Light"/>
              </a:rPr>
              <a:t>vol : </a:t>
            </a:r>
            <a:r>
              <a:rPr lang="fr-FR" sz="2000" b="1" strike="noStrike" spc="-1" dirty="0" smtClean="0">
                <a:solidFill>
                  <a:srgbClr val="1C1C1C"/>
                </a:solidFill>
                <a:latin typeface="Source Sans Pro Light"/>
              </a:rPr>
              <a:t>lingettes, bouteille d’eau…</a:t>
            </a:r>
            <a:endParaRPr lang="fr-FR" sz="2000" b="1" strike="noStrike" spc="-1" dirty="0">
              <a:solidFill>
                <a:srgbClr val="1C1C1C"/>
              </a:solidFill>
              <a:latin typeface="Source Sans Pro Light"/>
            </a:endParaRPr>
          </a:p>
          <a:p>
            <a:pPr marL="432000" lvl="1" indent="-216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 dirty="0">
                <a:solidFill>
                  <a:srgbClr val="1C1C1C"/>
                </a:solidFill>
                <a:latin typeface="Source Sans Pro Light"/>
              </a:rPr>
              <a:t>Se désinfecter les mains avant de compléter </a:t>
            </a:r>
            <a:r>
              <a:rPr lang="fr-FR" sz="2000" b="1" strike="noStrike" spc="-1" dirty="0" smtClean="0">
                <a:solidFill>
                  <a:srgbClr val="1C1C1C"/>
                </a:solidFill>
                <a:latin typeface="Source Sans Pro Light"/>
              </a:rPr>
              <a:t>le </a:t>
            </a:r>
            <a:r>
              <a:rPr lang="fr-FR" sz="2000" b="1" strike="noStrike" spc="-1" dirty="0">
                <a:solidFill>
                  <a:srgbClr val="1C1C1C"/>
                </a:solidFill>
                <a:latin typeface="Source Sans Pro Light"/>
              </a:rPr>
              <a:t>carnet de route en </a:t>
            </a:r>
            <a:r>
              <a:rPr lang="fr-FR" sz="2000" b="1" strike="noStrike" spc="-1" dirty="0" smtClean="0">
                <a:solidFill>
                  <a:srgbClr val="1C1C1C"/>
                </a:solidFill>
                <a:latin typeface="Source Sans Pro Light"/>
              </a:rPr>
              <a:t>piste avec </a:t>
            </a:r>
            <a:r>
              <a:rPr lang="fr-FR" sz="2000" b="1" strike="noStrike" spc="-1" dirty="0">
                <a:solidFill>
                  <a:srgbClr val="1C1C1C"/>
                </a:solidFill>
                <a:latin typeface="Source Sans Pro Light"/>
              </a:rPr>
              <a:t>son propre </a:t>
            </a:r>
            <a:r>
              <a:rPr lang="fr-FR" sz="2000" b="1" strike="noStrike" spc="-1" dirty="0" smtClean="0">
                <a:solidFill>
                  <a:srgbClr val="1C1C1C"/>
                </a:solidFill>
                <a:latin typeface="Source Sans Pro Light"/>
              </a:rPr>
              <a:t>stylo.</a:t>
            </a:r>
            <a:endParaRPr lang="fr-FR" sz="2000" b="1" strike="noStrike" spc="-1" dirty="0">
              <a:solidFill>
                <a:srgbClr val="1C1C1C"/>
              </a:solidFill>
              <a:latin typeface="Source Sans Pro Ligh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</TotalTime>
  <Words>523</Words>
  <Application>Microsoft Office PowerPoint</Application>
  <PresentationFormat>Personnalisé</PresentationFormat>
  <Paragraphs>77</Paragraphs>
  <Slides>12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12</vt:i4>
      </vt:variant>
    </vt:vector>
  </HeadingPairs>
  <TitlesOfParts>
    <vt:vector size="14" baseType="lpstr">
      <vt:lpstr>Office Theme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Organisation résumée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Alizarin</dc:title>
  <dc:creator>Christian Lefebvre</dc:creator>
  <cp:lastModifiedBy>UC</cp:lastModifiedBy>
  <cp:revision>27</cp:revision>
  <dcterms:created xsi:type="dcterms:W3CDTF">2020-04-29T08:24:40Z</dcterms:created>
  <dcterms:modified xsi:type="dcterms:W3CDTF">2020-05-03T09:15:13Z</dcterms:modified>
  <dc:language>fr-FR</dc:language>
</cp:coreProperties>
</file>